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330" r:id="rId4"/>
    <p:sldId id="331" r:id="rId5"/>
    <p:sldId id="332" r:id="rId6"/>
    <p:sldId id="333" r:id="rId7"/>
    <p:sldId id="334" r:id="rId8"/>
    <p:sldId id="258" r:id="rId9"/>
    <p:sldId id="329" r:id="rId10"/>
    <p:sldId id="322" r:id="rId11"/>
    <p:sldId id="323" r:id="rId12"/>
    <p:sldId id="324" r:id="rId13"/>
    <p:sldId id="325" r:id="rId14"/>
    <p:sldId id="328" r:id="rId15"/>
    <p:sldId id="32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43"/>
    <p:restoredTop sz="94366"/>
  </p:normalViewPr>
  <p:slideViewPr>
    <p:cSldViewPr snapToGrid="0" snapToObjects="1">
      <p:cViewPr varScale="1">
        <p:scale>
          <a:sx n="116" d="100"/>
          <a:sy n="116" d="100"/>
        </p:scale>
        <p:origin x="7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7CC8B8-1856-2A4E-ADA5-D9F9D8E8F597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322D33-3F8A-1646-94D9-17EA98E62E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684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444E8-722A-B543-B020-7850DF82598C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1A71-950C-5649-A383-B653C2906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843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444E8-722A-B543-B020-7850DF82598C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1A71-950C-5649-A383-B653C2906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050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444E8-722A-B543-B020-7850DF82598C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1A71-950C-5649-A383-B653C2906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446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444E8-722A-B543-B020-7850DF82598C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1A71-950C-5649-A383-B653C2906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971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444E8-722A-B543-B020-7850DF82598C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1A71-950C-5649-A383-B653C2906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041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444E8-722A-B543-B020-7850DF82598C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1A71-950C-5649-A383-B653C2906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449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444E8-722A-B543-B020-7850DF82598C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1A71-950C-5649-A383-B653C2906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496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444E8-722A-B543-B020-7850DF82598C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1A71-950C-5649-A383-B653C2906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92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444E8-722A-B543-B020-7850DF82598C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1A71-950C-5649-A383-B653C2906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54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444E8-722A-B543-B020-7850DF82598C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1A71-950C-5649-A383-B653C2906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74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444E8-722A-B543-B020-7850DF82598C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1A71-950C-5649-A383-B653C2906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648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0444E8-722A-B543-B020-7850DF82598C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6F1A71-950C-5649-A383-B653C2906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832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mailto:julia.schroeder@imperial.ac.uk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mailto:julia.schroeder@imperial.ac.uk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mailto:julia.schroeder@imperial.ac.uk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mailto:julia.schroeder@imperial.ac.uk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mailto:julia.schroeder@imperial.ac.uk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9613" y="1399765"/>
            <a:ext cx="9144000" cy="2387600"/>
          </a:xfrm>
        </p:spPr>
        <p:txBody>
          <a:bodyPr>
            <a:noAutofit/>
          </a:bodyPr>
          <a:lstStyle/>
          <a:p>
            <a:r>
              <a:rPr lang="en-US" sz="8000" dirty="0"/>
              <a:t>Statistics </a:t>
            </a:r>
            <a:br>
              <a:rPr lang="en-US" sz="8000" dirty="0"/>
            </a:br>
            <a:r>
              <a:rPr lang="en-US" sz="8000" dirty="0"/>
              <a:t>with </a:t>
            </a:r>
            <a:br>
              <a:rPr lang="en-US" sz="8000" dirty="0"/>
            </a:br>
            <a:r>
              <a:rPr lang="en-US" sz="8000" dirty="0"/>
              <a:t>Spa            </a:t>
            </a:r>
            <a:r>
              <a:rPr lang="en-US" sz="8000" dirty="0" err="1"/>
              <a:t>ows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2904" y="4252877"/>
            <a:ext cx="9144000" cy="1655762"/>
          </a:xfrm>
        </p:spPr>
        <p:txBody>
          <a:bodyPr/>
          <a:lstStyle/>
          <a:p>
            <a:r>
              <a:rPr lang="en-US" sz="3600" dirty="0"/>
              <a:t>Lecture 1</a:t>
            </a:r>
          </a:p>
          <a:p>
            <a:r>
              <a:rPr lang="en-US" dirty="0"/>
              <a:t>Julia Schroeder</a:t>
            </a:r>
          </a:p>
          <a:p>
            <a:r>
              <a:rPr lang="en-US" dirty="0" err="1"/>
              <a:t>Julia.schroeder@imperial.ac.uk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4575" y="2693158"/>
            <a:ext cx="1198069" cy="9088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4312" y="2693158"/>
            <a:ext cx="1198069" cy="90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453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 basic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Error messages: tell us all about them! Which ones did confuse you?</a:t>
            </a:r>
          </a:p>
          <a:p>
            <a:r>
              <a:rPr lang="en-US" dirty="0"/>
              <a:t>What is the difference between require(package) and library(package)?</a:t>
            </a:r>
          </a:p>
          <a:p>
            <a:r>
              <a:rPr lang="en-US" dirty="0"/>
              <a:t>To what precision should you report decimal places in your reports?</a:t>
            </a:r>
          </a:p>
          <a:p>
            <a:r>
              <a:rPr lang="en-US" dirty="0"/>
              <a:t>Why do we clear our workspace regularly?</a:t>
            </a:r>
          </a:p>
          <a:p>
            <a:endParaRPr lang="en-US" dirty="0"/>
          </a:p>
          <a:p>
            <a:r>
              <a:rPr lang="en-US" dirty="0"/>
              <a:t>Any questions? Any problems?</a:t>
            </a:r>
          </a:p>
          <a:p>
            <a:endParaRPr lang="en-US" dirty="0"/>
          </a:p>
          <a:p>
            <a:r>
              <a:rPr lang="en-US" dirty="0"/>
              <a:t>Now: email your script to </a:t>
            </a:r>
          </a:p>
          <a:p>
            <a:r>
              <a:rPr lang="en-US" dirty="0">
                <a:hlinkClick r:id="rId2"/>
              </a:rPr>
              <a:t>julia.schroeder@imperial.ac.uk</a:t>
            </a:r>
            <a:endParaRPr lang="en-US" dirty="0"/>
          </a:p>
          <a:p>
            <a:r>
              <a:rPr lang="en-US" dirty="0"/>
              <a:t>Subject line: </a:t>
            </a:r>
            <a:r>
              <a:rPr lang="en-US" dirty="0" err="1"/>
              <a:t>StatsWithSparrows</a:t>
            </a:r>
            <a:r>
              <a:rPr lang="en-US" dirty="0"/>
              <a:t> 1.1</a:t>
            </a:r>
          </a:p>
        </p:txBody>
      </p:sp>
      <p:sp>
        <p:nvSpPr>
          <p:cNvPr id="4" name="Rectangle 3"/>
          <p:cNvSpPr/>
          <p:nvPr/>
        </p:nvSpPr>
        <p:spPr>
          <a:xfrm>
            <a:off x="-421341" y="2223247"/>
            <a:ext cx="13034682" cy="57553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644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 basic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Error messages: tell us all about them! Which ones did confuse you?</a:t>
            </a:r>
          </a:p>
          <a:p>
            <a:r>
              <a:rPr lang="en-US" dirty="0"/>
              <a:t>What is the difference between require(package) and library(package)?</a:t>
            </a:r>
          </a:p>
          <a:p>
            <a:r>
              <a:rPr lang="en-US" dirty="0"/>
              <a:t>To what precision should you report decimal places in your reports?</a:t>
            </a:r>
          </a:p>
          <a:p>
            <a:r>
              <a:rPr lang="en-US" dirty="0"/>
              <a:t>Why do we clear our workspace regularly?</a:t>
            </a:r>
          </a:p>
          <a:p>
            <a:endParaRPr lang="en-US" dirty="0"/>
          </a:p>
          <a:p>
            <a:r>
              <a:rPr lang="en-US" dirty="0"/>
              <a:t>Any questions? Any problems?</a:t>
            </a:r>
          </a:p>
          <a:p>
            <a:endParaRPr lang="en-US" dirty="0"/>
          </a:p>
          <a:p>
            <a:r>
              <a:rPr lang="en-US" dirty="0"/>
              <a:t>Now: email your script to </a:t>
            </a:r>
          </a:p>
          <a:p>
            <a:r>
              <a:rPr lang="en-US" dirty="0">
                <a:hlinkClick r:id="rId2"/>
              </a:rPr>
              <a:t>julia.schroeder@imperial.ac.uk</a:t>
            </a:r>
            <a:endParaRPr lang="en-US" dirty="0"/>
          </a:p>
          <a:p>
            <a:r>
              <a:rPr lang="en-US" dirty="0"/>
              <a:t>Subject line: </a:t>
            </a:r>
            <a:r>
              <a:rPr lang="en-US" dirty="0" err="1"/>
              <a:t>StatsWithSparrows</a:t>
            </a:r>
            <a:r>
              <a:rPr lang="en-US" dirty="0"/>
              <a:t> 1.1</a:t>
            </a:r>
          </a:p>
        </p:txBody>
      </p:sp>
      <p:sp>
        <p:nvSpPr>
          <p:cNvPr id="4" name="Rectangle 3"/>
          <p:cNvSpPr/>
          <p:nvPr/>
        </p:nvSpPr>
        <p:spPr>
          <a:xfrm>
            <a:off x="-295835" y="2617694"/>
            <a:ext cx="13034682" cy="57553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768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 basic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Error messages: tell us all about them! Which ones did confuse you?</a:t>
            </a:r>
          </a:p>
          <a:p>
            <a:r>
              <a:rPr lang="en-US" dirty="0"/>
              <a:t>What is the difference between require(package) and library(package)?</a:t>
            </a:r>
          </a:p>
          <a:p>
            <a:r>
              <a:rPr lang="en-US" dirty="0"/>
              <a:t>To what precision should you report decimal places in your reports?</a:t>
            </a:r>
          </a:p>
          <a:p>
            <a:r>
              <a:rPr lang="en-US" dirty="0"/>
              <a:t>Why do we clear our workspace regularly?</a:t>
            </a:r>
          </a:p>
          <a:p>
            <a:endParaRPr lang="en-US" dirty="0"/>
          </a:p>
          <a:p>
            <a:r>
              <a:rPr lang="en-US" dirty="0"/>
              <a:t>Any questions? Any problems?</a:t>
            </a:r>
          </a:p>
          <a:p>
            <a:endParaRPr lang="en-US" dirty="0"/>
          </a:p>
          <a:p>
            <a:r>
              <a:rPr lang="en-US" dirty="0"/>
              <a:t>Now: email your script to </a:t>
            </a:r>
          </a:p>
          <a:p>
            <a:r>
              <a:rPr lang="en-US" dirty="0">
                <a:hlinkClick r:id="rId2"/>
              </a:rPr>
              <a:t>julia.schroeder@imperial.ac.uk</a:t>
            </a:r>
            <a:endParaRPr lang="en-US" dirty="0"/>
          </a:p>
          <a:p>
            <a:r>
              <a:rPr lang="en-US" dirty="0"/>
              <a:t>Subject line: </a:t>
            </a:r>
            <a:r>
              <a:rPr lang="en-US" dirty="0" err="1"/>
              <a:t>StatsWithSparrows</a:t>
            </a:r>
            <a:r>
              <a:rPr lang="en-US" dirty="0"/>
              <a:t> 1.1</a:t>
            </a:r>
          </a:p>
        </p:txBody>
      </p:sp>
      <p:sp>
        <p:nvSpPr>
          <p:cNvPr id="4" name="Rectangle 3"/>
          <p:cNvSpPr/>
          <p:nvPr/>
        </p:nvSpPr>
        <p:spPr>
          <a:xfrm>
            <a:off x="-421341" y="3030070"/>
            <a:ext cx="13034682" cy="57553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2784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 basic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Error messages: tell us all about them! Which ones did confuse you?</a:t>
            </a:r>
          </a:p>
          <a:p>
            <a:r>
              <a:rPr lang="en-US" dirty="0"/>
              <a:t>What is the difference between require(package) and library(package)?</a:t>
            </a:r>
          </a:p>
          <a:p>
            <a:r>
              <a:rPr lang="en-US" dirty="0"/>
              <a:t>To what precision should you report decimal places in your reports?</a:t>
            </a:r>
          </a:p>
          <a:p>
            <a:r>
              <a:rPr lang="en-US" dirty="0"/>
              <a:t>Why do we clear our workspace regularly?</a:t>
            </a:r>
          </a:p>
          <a:p>
            <a:endParaRPr lang="en-US" dirty="0"/>
          </a:p>
          <a:p>
            <a:r>
              <a:rPr lang="en-US" dirty="0"/>
              <a:t>Any questions? Any problems?</a:t>
            </a:r>
          </a:p>
          <a:p>
            <a:endParaRPr lang="en-US" dirty="0"/>
          </a:p>
          <a:p>
            <a:r>
              <a:rPr lang="en-US" dirty="0"/>
              <a:t>Now: email your script to </a:t>
            </a:r>
          </a:p>
          <a:p>
            <a:r>
              <a:rPr lang="en-US" dirty="0">
                <a:hlinkClick r:id="rId2"/>
              </a:rPr>
              <a:t>julia.schroeder@imperial.ac.uk</a:t>
            </a:r>
            <a:endParaRPr lang="en-US" dirty="0"/>
          </a:p>
          <a:p>
            <a:r>
              <a:rPr lang="en-US" dirty="0"/>
              <a:t>Subject line: </a:t>
            </a:r>
            <a:r>
              <a:rPr lang="en-US" dirty="0" err="1"/>
              <a:t>StatsWithSparrows</a:t>
            </a:r>
            <a:r>
              <a:rPr lang="en-US" dirty="0"/>
              <a:t> 1.1</a:t>
            </a:r>
          </a:p>
        </p:txBody>
      </p:sp>
      <p:sp>
        <p:nvSpPr>
          <p:cNvPr id="4" name="Rectangle 3"/>
          <p:cNvSpPr/>
          <p:nvPr/>
        </p:nvSpPr>
        <p:spPr>
          <a:xfrm>
            <a:off x="-421341" y="3434229"/>
            <a:ext cx="13034682" cy="57553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9243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 basic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Imperative to do exercises</a:t>
            </a:r>
          </a:p>
          <a:p>
            <a:r>
              <a:rPr lang="en-US" dirty="0"/>
              <a:t>Foundation for your Masters</a:t>
            </a:r>
          </a:p>
          <a:p>
            <a:endParaRPr lang="en-US" dirty="0"/>
          </a:p>
          <a:p>
            <a:r>
              <a:rPr lang="en-US" dirty="0"/>
              <a:t>ASK FOR HELP EARLY</a:t>
            </a:r>
          </a:p>
          <a:p>
            <a:endParaRPr lang="en-US" dirty="0"/>
          </a:p>
          <a:p>
            <a:r>
              <a:rPr lang="en-US" dirty="0"/>
              <a:t>Wednesday: Troubleshooting session, starting 9:15h</a:t>
            </a:r>
          </a:p>
          <a:p>
            <a:endParaRPr lang="en-US" dirty="0"/>
          </a:p>
          <a:p>
            <a:r>
              <a:rPr lang="en-US" dirty="0"/>
              <a:t>ASK FOR HELP outside of this course, too!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1486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 basic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Error messages: tell us all about them! Which ones did confuse you?</a:t>
            </a:r>
          </a:p>
          <a:p>
            <a:r>
              <a:rPr lang="en-US" dirty="0"/>
              <a:t>What is the difference between require(package) and library(package)?</a:t>
            </a:r>
          </a:p>
          <a:p>
            <a:r>
              <a:rPr lang="en-US" dirty="0"/>
              <a:t>To what precision should you report decimal places in your reports?</a:t>
            </a:r>
          </a:p>
          <a:p>
            <a:r>
              <a:rPr lang="en-US" dirty="0"/>
              <a:t>Why do we clear our workspace regularly?</a:t>
            </a:r>
          </a:p>
          <a:p>
            <a:endParaRPr lang="en-US" dirty="0"/>
          </a:p>
          <a:p>
            <a:r>
              <a:rPr lang="en-US" dirty="0"/>
              <a:t>Any questions? Any problems?</a:t>
            </a:r>
          </a:p>
          <a:p>
            <a:endParaRPr lang="en-US" dirty="0"/>
          </a:p>
          <a:p>
            <a:r>
              <a:rPr lang="en-US" dirty="0"/>
              <a:t>Now: email your script to </a:t>
            </a:r>
          </a:p>
          <a:p>
            <a:r>
              <a:rPr lang="en-US" dirty="0">
                <a:hlinkClick r:id="rId2"/>
              </a:rPr>
              <a:t>julia.schroeder@imperial.ac.uk</a:t>
            </a:r>
            <a:endParaRPr lang="en-US" dirty="0"/>
          </a:p>
          <a:p>
            <a:r>
              <a:rPr lang="en-US" dirty="0"/>
              <a:t>Subject line: </a:t>
            </a:r>
            <a:r>
              <a:rPr lang="en-US" dirty="0" err="1"/>
              <a:t>StatsWithSparrows</a:t>
            </a:r>
            <a:r>
              <a:rPr lang="en-US" dirty="0"/>
              <a:t> 1.1</a:t>
            </a:r>
          </a:p>
        </p:txBody>
      </p:sp>
      <p:sp>
        <p:nvSpPr>
          <p:cNvPr id="4" name="Rectangle 3"/>
          <p:cNvSpPr/>
          <p:nvPr/>
        </p:nvSpPr>
        <p:spPr>
          <a:xfrm>
            <a:off x="-421341" y="4410635"/>
            <a:ext cx="13034682" cy="57553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832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I run this course</a:t>
            </a:r>
          </a:p>
          <a:p>
            <a:r>
              <a:rPr lang="en-US" dirty="0"/>
              <a:t>Reminder: basic 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6120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 (plan to) run this course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Interactive lectures with practice sessions </a:t>
            </a:r>
          </a:p>
          <a:p>
            <a:r>
              <a:rPr lang="en-US" dirty="0"/>
              <a:t>Lectures and sessions cover same topic, but slightly different things, so do all practicals thoroughly!</a:t>
            </a:r>
          </a:p>
          <a:p>
            <a:r>
              <a:rPr lang="en-US" dirty="0"/>
              <a:t>Aim to understand statistics, to be able to use the right tools, or know what to ask/where to look for the right tools for your question</a:t>
            </a:r>
          </a:p>
          <a:p>
            <a:endParaRPr lang="en-US" dirty="0"/>
          </a:p>
          <a:p>
            <a:r>
              <a:rPr lang="en-US" dirty="0"/>
              <a:t>Not aiming at understanding all the math</a:t>
            </a:r>
          </a:p>
          <a:p>
            <a:r>
              <a:rPr lang="en-US" dirty="0"/>
              <a:t>But some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2241176"/>
            <a:ext cx="12192000" cy="46168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6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 (plan to) run this course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Interactive lectures with practice sessions </a:t>
            </a:r>
          </a:p>
          <a:p>
            <a:r>
              <a:rPr lang="en-US" dirty="0"/>
              <a:t>Lectures and sessions cover same topic, but slightly different things, so </a:t>
            </a:r>
            <a:r>
              <a:rPr lang="en-US" sz="4000" dirty="0"/>
              <a:t>do all practicals thoroughly</a:t>
            </a:r>
            <a:r>
              <a:rPr lang="en-US" dirty="0"/>
              <a:t>!</a:t>
            </a:r>
          </a:p>
          <a:p>
            <a:r>
              <a:rPr lang="en-US" dirty="0"/>
              <a:t>Aim to understand statistics, to be able to use the right tools, or know what to ask/where to look for the right tools for your question</a:t>
            </a:r>
          </a:p>
          <a:p>
            <a:endParaRPr lang="en-US" dirty="0"/>
          </a:p>
          <a:p>
            <a:r>
              <a:rPr lang="en-US" dirty="0"/>
              <a:t>Not aiming at understanding all the math</a:t>
            </a:r>
          </a:p>
          <a:p>
            <a:r>
              <a:rPr lang="en-US" dirty="0"/>
              <a:t>But some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3316940"/>
            <a:ext cx="12192000" cy="46168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347484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/>
              <a:t>DO NOT read and copy-paste the code from your hand-out.</a:t>
            </a:r>
          </a:p>
          <a:p>
            <a:r>
              <a:rPr lang="en-US" dirty="0"/>
              <a:t>It means to </a:t>
            </a:r>
            <a:r>
              <a:rPr lang="en-US" b="1" dirty="0"/>
              <a:t>read, and try to understand. </a:t>
            </a:r>
          </a:p>
          <a:p>
            <a:r>
              <a:rPr lang="en-US" dirty="0"/>
              <a:t>Look at the output. Try to understand every little bit of it. </a:t>
            </a:r>
          </a:p>
          <a:p>
            <a:r>
              <a:rPr lang="en-US" b="1" dirty="0"/>
              <a:t>ASK</a:t>
            </a:r>
            <a:r>
              <a:rPr lang="en-US" dirty="0"/>
              <a:t> if you don’t. </a:t>
            </a:r>
          </a:p>
        </p:txBody>
      </p:sp>
    </p:spTree>
    <p:extLst>
      <p:ext uri="{BB962C8B-B14F-4D97-AF65-F5344CB8AC3E}">
        <p14:creationId xmlns:p14="http://schemas.microsoft.com/office/powerpoint/2010/main" val="481124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 (plan to) run this course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Interactive lectures with practice sessions </a:t>
            </a:r>
          </a:p>
          <a:p>
            <a:r>
              <a:rPr lang="en-US" dirty="0"/>
              <a:t>Lectures and sessions cover same topic, but slightly different things, so do all practicals thoroughly!</a:t>
            </a:r>
          </a:p>
          <a:p>
            <a:r>
              <a:rPr lang="en-US" dirty="0"/>
              <a:t>Aim to understand statistics, to be able to use the right tools, or know what to ask/where to look for the right tools for your question</a:t>
            </a:r>
          </a:p>
          <a:p>
            <a:endParaRPr lang="en-US" dirty="0"/>
          </a:p>
          <a:p>
            <a:r>
              <a:rPr lang="en-US" dirty="0"/>
              <a:t>Not aiming at understanding all the math</a:t>
            </a:r>
          </a:p>
          <a:p>
            <a:r>
              <a:rPr lang="en-US"/>
              <a:t>But some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4003488"/>
            <a:ext cx="12192000" cy="46168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00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 (plan to) run this course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Interactive lectures with practice sessions </a:t>
            </a:r>
          </a:p>
          <a:p>
            <a:r>
              <a:rPr lang="en-US" dirty="0"/>
              <a:t>Lectures and sessions cover same topic, but slightly different things, so do all practicals thoroughly!</a:t>
            </a:r>
          </a:p>
          <a:p>
            <a:r>
              <a:rPr lang="en-US" dirty="0"/>
              <a:t>Aim to understand statistics, to be able to use the right tools, or know what to ask/where to look for the right tools for your question</a:t>
            </a:r>
          </a:p>
          <a:p>
            <a:endParaRPr lang="en-US" dirty="0"/>
          </a:p>
          <a:p>
            <a:r>
              <a:rPr lang="en-US" dirty="0"/>
              <a:t>Not aiming at understanding all the math</a:t>
            </a:r>
          </a:p>
          <a:p>
            <a:r>
              <a:rPr lang="en-US"/>
              <a:t>But some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5276477"/>
            <a:ext cx="12192000" cy="46168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956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 (plan to) run this course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830234"/>
          </a:xfrm>
        </p:spPr>
        <p:txBody>
          <a:bodyPr/>
          <a:lstStyle/>
          <a:p>
            <a:r>
              <a:rPr lang="en-US" dirty="0"/>
              <a:t>Interactive lectures with practice sessions </a:t>
            </a:r>
          </a:p>
          <a:p>
            <a:r>
              <a:rPr lang="en-US" dirty="0"/>
              <a:t>Lectures and sessions cover same topic, but slightly different things, so do all practicals thoroughly!</a:t>
            </a:r>
          </a:p>
          <a:p>
            <a:r>
              <a:rPr lang="en-US" dirty="0"/>
              <a:t>Aim to understand statistics, to be able to use the right tools, or know what to ask/where to look for the right tools for your question</a:t>
            </a:r>
          </a:p>
          <a:p>
            <a:endParaRPr lang="en-US" dirty="0"/>
          </a:p>
          <a:p>
            <a:r>
              <a:rPr lang="en-US" dirty="0"/>
              <a:t>Not aiming at understanding all the math</a:t>
            </a:r>
          </a:p>
          <a:p>
            <a:r>
              <a:rPr lang="en-US" dirty="0"/>
              <a:t>But some</a:t>
            </a:r>
          </a:p>
          <a:p>
            <a:endParaRPr lang="en-US" dirty="0"/>
          </a:p>
          <a:p>
            <a:r>
              <a:rPr lang="en-US" dirty="0"/>
              <a:t>Will be assessed in exams!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600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Exercises: DO IT NOW!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597151"/>
          </a:xfrm>
        </p:spPr>
        <p:txBody>
          <a:bodyPr>
            <a:normAutofit/>
          </a:bodyPr>
          <a:lstStyle/>
          <a:p>
            <a:r>
              <a:rPr lang="en-US" dirty="0"/>
              <a:t>Regular occurrence in this course</a:t>
            </a:r>
          </a:p>
          <a:p>
            <a:r>
              <a:rPr lang="en-US" dirty="0"/>
              <a:t>Not marked. </a:t>
            </a:r>
          </a:p>
          <a:p>
            <a:endParaRPr lang="en-US" dirty="0"/>
          </a:p>
          <a:p>
            <a:r>
              <a:rPr lang="en-US" dirty="0"/>
              <a:t>Handout questions + screen questions</a:t>
            </a:r>
          </a:p>
          <a:p>
            <a:r>
              <a:rPr lang="en-US" dirty="0"/>
              <a:t>Solutions discussed in class – with your peers and staff - ASK</a:t>
            </a:r>
          </a:p>
          <a:p>
            <a:r>
              <a:rPr lang="en-US" dirty="0"/>
              <a:t>ALWAYS work in scripts, not in terminal. Save scripts.</a:t>
            </a:r>
          </a:p>
          <a:p>
            <a:r>
              <a:rPr lang="en-US" dirty="0"/>
              <a:t>Volunteer your scripts if you struggle!</a:t>
            </a:r>
          </a:p>
        </p:txBody>
      </p:sp>
    </p:spTree>
    <p:extLst>
      <p:ext uri="{BB962C8B-B14F-4D97-AF65-F5344CB8AC3E}">
        <p14:creationId xmlns:p14="http://schemas.microsoft.com/office/powerpoint/2010/main" val="135323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 basic R Exercise: DO IT NOW!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 your computer!</a:t>
            </a:r>
          </a:p>
          <a:p>
            <a:r>
              <a:rPr lang="en-US" dirty="0"/>
              <a:t>Work through HO1!</a:t>
            </a:r>
          </a:p>
          <a:p>
            <a:r>
              <a:rPr lang="en-US" dirty="0"/>
              <a:t>Answer questions on screen and in handout!</a:t>
            </a:r>
          </a:p>
        </p:txBody>
      </p:sp>
    </p:spTree>
    <p:extLst>
      <p:ext uri="{BB962C8B-B14F-4D97-AF65-F5344CB8AC3E}">
        <p14:creationId xmlns:p14="http://schemas.microsoft.com/office/powerpoint/2010/main" val="13945504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</TotalTime>
  <Words>932</Words>
  <Application>Microsoft Macintosh PowerPoint</Application>
  <PresentationFormat>Widescreen</PresentationFormat>
  <Paragraphs>125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Statistics  with  Spa            ows</vt:lpstr>
      <vt:lpstr>Outline</vt:lpstr>
      <vt:lpstr>How I (plan to) run this course </vt:lpstr>
      <vt:lpstr>How I (plan to) run this course </vt:lpstr>
      <vt:lpstr>How I (plan to) run this course </vt:lpstr>
      <vt:lpstr>How I (plan to) run this course </vt:lpstr>
      <vt:lpstr>How I (plan to) run this course </vt:lpstr>
      <vt:lpstr>Exercises: DO IT NOW!</vt:lpstr>
      <vt:lpstr>Reminder basic R Exercise: DO IT NOW!</vt:lpstr>
      <vt:lpstr>Reminder basic R</vt:lpstr>
      <vt:lpstr>Reminder basic R</vt:lpstr>
      <vt:lpstr>Reminder basic R</vt:lpstr>
      <vt:lpstr>Reminder basic R</vt:lpstr>
      <vt:lpstr>Reminder basic R</vt:lpstr>
      <vt:lpstr>Reminder basic 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Statistics  with  Spa            ows</dc:title>
  <dc:creator>Schroeder, Julia</dc:creator>
  <cp:lastModifiedBy>Schroeder, Julia</cp:lastModifiedBy>
  <cp:revision>44</cp:revision>
  <cp:lastPrinted>2017-10-02T17:31:36Z</cp:lastPrinted>
  <dcterms:created xsi:type="dcterms:W3CDTF">2016-09-02T14:27:58Z</dcterms:created>
  <dcterms:modified xsi:type="dcterms:W3CDTF">2022-10-24T07:13:19Z</dcterms:modified>
</cp:coreProperties>
</file>

<file path=docProps/thumbnail.jpeg>
</file>